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7" r:id="rId7"/>
    <p:sldId id="264" r:id="rId8"/>
    <p:sldId id="265" r:id="rId9"/>
    <p:sldId id="261" r:id="rId10"/>
    <p:sldId id="266" r:id="rId11"/>
    <p:sldId id="268" r:id="rId12"/>
    <p:sldId id="262" r:id="rId13"/>
    <p:sldId id="269" r:id="rId14"/>
    <p:sldId id="270" r:id="rId15"/>
    <p:sldId id="272" r:id="rId16"/>
    <p:sldId id="271" r:id="rId17"/>
    <p:sldId id="260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660033"/>
    <a:srgbClr val="5F5F5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107" d="100"/>
          <a:sy n="107" d="100"/>
        </p:scale>
        <p:origin x="-9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8603D-0CAF-445B-BD1C-2C4B066FA3BF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74367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CE52-6BE3-443A-BC8B-511992901403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19432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946DC-0743-4231-841C-C8296455A82C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0522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FA443-FB96-4220-BB67-0BD2636E7638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33817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01A9B-E0DC-4E67-9FAC-F07A807FE8B4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29925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68FC-3ACE-45DC-9AAF-03E301B571EE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80328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9F6C5-1744-482F-9A97-542180F49157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34593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8A0D3-EC5F-4E34-9B7D-2C0878640750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18044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55F9B-87C7-4C36-B092-E52A8A7B1A4F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44122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AEC9D-4608-4AE4-BF86-BE26C74365FB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97362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96623-3089-4AFF-BA7C-4BDF7A6AF787}" type="slidenum">
              <a:rPr lang="es-ES" altLang="fr-FR"/>
              <a:pPr/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41287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 smtClean="0"/>
              <a:t>Haga clic para modificar el estilo de texto del patrón</a:t>
            </a:r>
          </a:p>
          <a:p>
            <a:pPr lvl="1"/>
            <a:r>
              <a:rPr lang="es-ES" altLang="fr-FR" smtClean="0"/>
              <a:t>Segundo nivel</a:t>
            </a:r>
          </a:p>
          <a:p>
            <a:pPr lvl="2"/>
            <a:r>
              <a:rPr lang="es-ES" altLang="fr-FR" smtClean="0"/>
              <a:t>Tercer nivel</a:t>
            </a:r>
          </a:p>
          <a:p>
            <a:pPr lvl="3"/>
            <a:r>
              <a:rPr lang="es-ES" altLang="fr-FR" smtClean="0"/>
              <a:t>Cuarto nivel</a:t>
            </a:r>
          </a:p>
          <a:p>
            <a:pPr lvl="4"/>
            <a:r>
              <a:rPr lang="es-ES" altLang="fr-F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093D31-0865-4393-B950-3694E061CFCD}" type="slidenum">
              <a:rPr lang="es-ES" altLang="fr-FR"/>
              <a:pPr/>
              <a:t>‹N°›</a:t>
            </a:fld>
            <a:endParaRPr lang="es-E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tracegps.com/fr/parcours/circuit12600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evisit.com/" TargetMode="External"/><Relationship Id="rId2" Type="http://schemas.openxmlformats.org/officeDocument/2006/relationships/hyperlink" Target="http://www.luxeuil.fr/loisirs/luxeuil-en-mp3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0" y="5516563"/>
            <a:ext cx="9144000" cy="647700"/>
          </a:xfrm>
        </p:spPr>
        <p:txBody>
          <a:bodyPr/>
          <a:lstStyle/>
          <a:p>
            <a:r>
              <a:rPr lang="fr-FR" sz="2800" b="1" dirty="0" smtClean="0"/>
              <a:t>Histoire et prospective des technologies numériques de médiation touristique</a:t>
            </a:r>
            <a:br>
              <a:rPr lang="fr-FR" sz="2800" b="1" dirty="0" smtClean="0"/>
            </a:br>
            <a:r>
              <a:rPr lang="fr-FR" sz="2800" b="1" dirty="0" smtClean="0"/>
              <a:t>depuis l’avènement du WEB</a:t>
            </a:r>
            <a:endParaRPr lang="es-ES" altLang="fr-FR" sz="2800" b="1" dirty="0">
              <a:solidFill>
                <a:srgbClr val="333333"/>
              </a:solidFill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107504" y="188639"/>
            <a:ext cx="4033143" cy="475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fr-FR" sz="3600" dirty="0" smtClean="0">
                <a:solidFill>
                  <a:schemeClr val="bg1"/>
                </a:solidFill>
              </a:rPr>
              <a:t>Les itinéraires du patrimoine, outil de développement économique</a:t>
            </a:r>
          </a:p>
          <a:p>
            <a:pPr algn="l"/>
            <a:endParaRPr lang="fr-FR" altLang="fr-FR" sz="2000" dirty="0">
              <a:solidFill>
                <a:schemeClr val="bg1"/>
              </a:solidFill>
            </a:endParaRPr>
          </a:p>
          <a:p>
            <a:pPr algn="l"/>
            <a:endParaRPr lang="fr-FR" altLang="fr-FR" sz="2000" dirty="0" smtClean="0">
              <a:solidFill>
                <a:schemeClr val="bg1"/>
              </a:solidFill>
            </a:endParaRPr>
          </a:p>
          <a:p>
            <a:pPr algn="l"/>
            <a:r>
              <a:rPr lang="fr-FR" sz="2800" i="1" dirty="0" smtClean="0">
                <a:solidFill>
                  <a:schemeClr val="bg1"/>
                </a:solidFill>
              </a:rPr>
              <a:t>Le patrimoine dans</a:t>
            </a:r>
            <a:br>
              <a:rPr lang="fr-FR" sz="2800" i="1" dirty="0" smtClean="0">
                <a:solidFill>
                  <a:schemeClr val="bg1"/>
                </a:solidFill>
              </a:rPr>
            </a:br>
            <a:r>
              <a:rPr lang="fr-FR" sz="2800" i="1" dirty="0" smtClean="0">
                <a:solidFill>
                  <a:schemeClr val="bg1"/>
                </a:solidFill>
              </a:rPr>
              <a:t>le tourisme</a:t>
            </a:r>
            <a:br>
              <a:rPr lang="fr-FR" sz="2800" i="1" dirty="0" smtClean="0">
                <a:solidFill>
                  <a:schemeClr val="bg1"/>
                </a:solidFill>
              </a:rPr>
            </a:br>
            <a:r>
              <a:rPr lang="fr-FR" sz="2800" i="1" dirty="0" smtClean="0">
                <a:solidFill>
                  <a:schemeClr val="bg1"/>
                </a:solidFill>
              </a:rPr>
              <a:t>face aux mutations</a:t>
            </a:r>
          </a:p>
          <a:p>
            <a:pPr algn="l"/>
            <a:r>
              <a:rPr lang="fr-FR" sz="2800" i="1" dirty="0" smtClean="0">
                <a:solidFill>
                  <a:schemeClr val="bg1"/>
                </a:solidFill>
              </a:rPr>
              <a:t>de notre époque </a:t>
            </a:r>
            <a:endParaRPr lang="es-ES" altLang="fr-FR" sz="2800" i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87624" y="6602868"/>
            <a:ext cx="6248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François Bonneville -  Vendredi 25 novembre 2016 à Saint-Christophe-en-</a:t>
            </a:r>
            <a:r>
              <a:rPr lang="fr-FR" sz="1200" b="1" dirty="0" err="1" smtClean="0">
                <a:solidFill>
                  <a:schemeClr val="bg1"/>
                </a:solidFill>
              </a:rPr>
              <a:t>Brionnais</a:t>
            </a:r>
            <a:endParaRPr lang="fr-F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2073"/>
            <a:ext cx="8229600" cy="1143000"/>
          </a:xfrm>
        </p:spPr>
        <p:txBody>
          <a:bodyPr/>
          <a:lstStyle/>
          <a:p>
            <a:r>
              <a:rPr lang="fr-FR" dirty="0" smtClean="0"/>
              <a:t>Assistant personnel (PDA)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Début des années 2000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Premières tentatives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de géolocalisation par GPS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Transfert de donnée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par WIFI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01008"/>
            <a:ext cx="4290355" cy="32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9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3833" y="-44958"/>
            <a:ext cx="8229600" cy="1143000"/>
          </a:xfrm>
        </p:spPr>
        <p:txBody>
          <a:bodyPr/>
          <a:lstStyle/>
          <a:p>
            <a:r>
              <a:rPr lang="fr-FR" dirty="0" smtClean="0"/>
              <a:t>Borne interactive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Avantages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  <a:ea typeface="+mn-ea"/>
              </a:rPr>
              <a:t>accessibilité 24/24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 smtClean="0">
                <a:solidFill>
                  <a:schemeClr val="bg1"/>
                </a:solidFill>
                <a:ea typeface="+mn-ea"/>
              </a:rPr>
              <a:t>Polyglotte</a:t>
            </a:r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informations actualisées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Inconvénients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Coût d’acquisition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Maintenance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83661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143000"/>
          </a:xfrm>
        </p:spPr>
        <p:txBody>
          <a:bodyPr/>
          <a:lstStyle/>
          <a:p>
            <a:r>
              <a:rPr lang="fr-FR" sz="3200" dirty="0" smtClean="0"/>
              <a:t>Smartphones</a:t>
            </a:r>
            <a:br>
              <a:rPr lang="fr-FR" sz="3200" dirty="0" smtClean="0"/>
            </a:br>
            <a:r>
              <a:rPr lang="fr-FR" sz="3200" dirty="0" smtClean="0"/>
              <a:t>Applications mobiles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fr-FR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Embarquent </a:t>
            </a:r>
            <a:r>
              <a:rPr lang="fr-F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fr-FR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nombreuses fonctions (appareil photo, afficheur </a:t>
            </a:r>
            <a:r>
              <a:rPr lang="fr-FR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 texte </a:t>
            </a:r>
            <a:r>
              <a:rPr lang="fr-FR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d’images et </a:t>
            </a:r>
            <a:r>
              <a:rPr lang="fr-FR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 vidéo, </a:t>
            </a:r>
            <a:r>
              <a:rPr lang="fr-FR" sz="24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bluetooth</a:t>
            </a:r>
            <a:r>
              <a:rPr lang="fr-FR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, GPS, connexion Internet en WIFI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ou</a:t>
            </a:r>
            <a:r>
              <a:rPr lang="fr-FR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4G)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Applications dédiées (hors-ligne avec mise à jour)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WEB mobile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Géolocalisation</a:t>
            </a:r>
          </a:p>
          <a:p>
            <a:r>
              <a:rPr lang="fr-FR" sz="24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Interaction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Partage</a:t>
            </a:r>
            <a:endParaRPr lang="fr-FR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924944"/>
            <a:ext cx="3762773" cy="371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Etat de l’art et bonnes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96752"/>
            <a:ext cx="871296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AVANT LA VISITE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Sites WEB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dédié</a:t>
            </a:r>
          </a:p>
          <a:p>
            <a:pPr lvl="1"/>
            <a:r>
              <a:rPr lang="fr-FR" dirty="0" err="1" smtClean="0">
                <a:solidFill>
                  <a:schemeClr val="bg1"/>
                </a:solidFill>
              </a:rPr>
              <a:t>Wikipedia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Video</a:t>
            </a:r>
            <a:r>
              <a:rPr lang="fr-FR" dirty="0" smtClean="0">
                <a:solidFill>
                  <a:schemeClr val="bg1"/>
                </a:solidFill>
              </a:rPr>
              <a:t> (YouTube, </a:t>
            </a:r>
            <a:r>
              <a:rPr lang="fr-FR" dirty="0" err="1" smtClean="0">
                <a:solidFill>
                  <a:schemeClr val="bg1"/>
                </a:solidFill>
              </a:rPr>
              <a:t>DailyMotion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Vimeo</a:t>
            </a:r>
            <a:r>
              <a:rPr lang="fr-FR" dirty="0" smtClean="0">
                <a:solidFill>
                  <a:schemeClr val="bg1"/>
                </a:solidFill>
              </a:rPr>
              <a:t>, etc…)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Google </a:t>
            </a:r>
            <a:r>
              <a:rPr lang="fr-FR" dirty="0" err="1" smtClean="0">
                <a:solidFill>
                  <a:schemeClr val="bg1"/>
                </a:solidFill>
              </a:rPr>
              <a:t>Mybusiness</a:t>
            </a:r>
            <a:r>
              <a:rPr lang="fr-FR" dirty="0" smtClean="0">
                <a:solidFill>
                  <a:schemeClr val="bg1"/>
                </a:solidFill>
              </a:rPr>
              <a:t>, Google </a:t>
            </a:r>
            <a:r>
              <a:rPr lang="fr-FR" dirty="0" err="1" smtClean="0">
                <a:solidFill>
                  <a:schemeClr val="bg1"/>
                </a:solidFill>
              </a:rPr>
              <a:t>Maps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Randonnée à télécharger - </a:t>
            </a:r>
            <a:r>
              <a:rPr lang="fr-FR" dirty="0" smtClean="0">
                <a:solidFill>
                  <a:schemeClr val="bg1"/>
                </a:solidFill>
                <a:hlinkClick r:id="rId2"/>
              </a:rPr>
              <a:t>exemple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Visite virtuelle - </a:t>
            </a:r>
            <a:r>
              <a:rPr lang="fr-FR" dirty="0" smtClean="0">
                <a:solidFill>
                  <a:schemeClr val="bg1"/>
                </a:solidFill>
                <a:hlinkClick r:id="rId2"/>
              </a:rPr>
              <a:t>exemple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517232"/>
            <a:ext cx="2300655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PENDANT LA VISITE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Covoiturage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Borne interactive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Sites WEB mobile et </a:t>
            </a:r>
            <a:r>
              <a:rPr lang="fr-FR" dirty="0" err="1" smtClean="0">
                <a:solidFill>
                  <a:schemeClr val="bg1"/>
                </a:solidFill>
              </a:rPr>
              <a:t>QRCode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Application mobile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err="1" smtClean="0">
                <a:solidFill>
                  <a:schemeClr val="bg1"/>
                </a:solidFill>
              </a:rPr>
              <a:t>Géocaching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Etat de l’art et bonnes pratiques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8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Etat de l’art et bonnes pratiques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</a:rPr>
              <a:t>APRES LA VISITE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Formulaire de satisfaction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Réseaux sociaux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Recommandation</a:t>
            </a: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fr-FR" dirty="0" smtClean="0"/>
              <a:t>Prospective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Réalité augmentée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1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Puces RFID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20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981075"/>
          </a:xfrm>
        </p:spPr>
        <p:txBody>
          <a:bodyPr/>
          <a:lstStyle/>
          <a:p>
            <a:r>
              <a:rPr lang="fr-FR" altLang="fr-FR" dirty="0" smtClean="0">
                <a:solidFill>
                  <a:schemeClr val="tx1"/>
                </a:solidFill>
              </a:rPr>
              <a:t>Mot d’accueil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57338"/>
            <a:ext cx="8928991" cy="4525962"/>
          </a:xfrm>
        </p:spPr>
        <p:txBody>
          <a:bodyPr/>
          <a:lstStyle/>
          <a:p>
            <a:r>
              <a:rPr lang="fr-FR" altLang="fr-FR" dirty="0" smtClean="0">
                <a:solidFill>
                  <a:schemeClr val="bg1"/>
                </a:solidFill>
              </a:rPr>
              <a:t>Remerciements</a:t>
            </a:r>
          </a:p>
          <a:p>
            <a:r>
              <a:rPr lang="fr-FR" altLang="fr-FR" dirty="0" smtClean="0">
                <a:solidFill>
                  <a:schemeClr val="bg1"/>
                </a:solidFill>
              </a:rPr>
              <a:t>Le conférencier, François Bonneville</a:t>
            </a:r>
          </a:p>
          <a:p>
            <a:pPr lvl="2"/>
            <a:r>
              <a:rPr lang="fr-FR" altLang="fr-FR" sz="2000" dirty="0" smtClean="0">
                <a:solidFill>
                  <a:schemeClr val="bg1"/>
                </a:solidFill>
              </a:rPr>
              <a:t>1</a:t>
            </a:r>
            <a:r>
              <a:rPr lang="fr-FR" altLang="fr-FR" sz="2000" baseline="30000" dirty="0" smtClean="0">
                <a:solidFill>
                  <a:schemeClr val="bg1"/>
                </a:solidFill>
              </a:rPr>
              <a:t>er</a:t>
            </a:r>
            <a:r>
              <a:rPr lang="fr-FR" altLang="fr-FR" sz="2000" dirty="0" smtClean="0">
                <a:solidFill>
                  <a:schemeClr val="bg1"/>
                </a:solidFill>
              </a:rPr>
              <a:t> adjoint de la commune d’Orgelet (Jura)</a:t>
            </a:r>
          </a:p>
          <a:p>
            <a:pPr lvl="2"/>
            <a:r>
              <a:rPr lang="fr-FR" altLang="fr-FR" sz="2000" dirty="0" smtClean="0">
                <a:solidFill>
                  <a:schemeClr val="bg1"/>
                </a:solidFill>
              </a:rPr>
              <a:t>Président de l’association de sauvegarde du patrimoine d’Orgelet </a:t>
            </a:r>
          </a:p>
          <a:p>
            <a:pPr lvl="2"/>
            <a:r>
              <a:rPr lang="fr-FR" altLang="fr-FR" sz="2000" dirty="0" smtClean="0">
                <a:solidFill>
                  <a:schemeClr val="bg1"/>
                </a:solidFill>
              </a:rPr>
              <a:t>Vice-président de l’Office de Tourisme « Lacs et Petite Montagne »</a:t>
            </a:r>
          </a:p>
          <a:p>
            <a:pPr lvl="2"/>
            <a:r>
              <a:rPr lang="fr-FR" altLang="fr-FR" sz="2000" dirty="0" smtClean="0">
                <a:solidFill>
                  <a:schemeClr val="bg1"/>
                </a:solidFill>
              </a:rPr>
              <a:t>Administrateur des Cités de Caractère Bourgogne Franche-Comté</a:t>
            </a:r>
          </a:p>
          <a:p>
            <a:pPr lvl="2"/>
            <a:r>
              <a:rPr lang="fr-FR" altLang="fr-FR" sz="2000" dirty="0" smtClean="0">
                <a:solidFill>
                  <a:schemeClr val="bg1"/>
                </a:solidFill>
              </a:rPr>
              <a:t>Administrateur du CAUE du Jura</a:t>
            </a:r>
          </a:p>
          <a:p>
            <a:pPr lvl="2"/>
            <a:r>
              <a:rPr lang="fr-FR" altLang="fr-FR" sz="2000" dirty="0" smtClean="0">
                <a:solidFill>
                  <a:schemeClr val="bg1"/>
                </a:solidFill>
              </a:rPr>
              <a:t>Directeur de la société ARICIA (Services Internet)</a:t>
            </a:r>
          </a:p>
          <a:p>
            <a:pPr lvl="2"/>
            <a:r>
              <a:rPr lang="fr-FR" altLang="fr-FR" sz="2000" dirty="0" smtClean="0">
                <a:solidFill>
                  <a:schemeClr val="bg1"/>
                </a:solidFill>
              </a:rPr>
              <a:t>Enseignant en informatique à l’Université de Franche-Comté</a:t>
            </a:r>
          </a:p>
          <a:p>
            <a:endParaRPr lang="fr-FR" altLang="fr-FR" dirty="0" smtClean="0"/>
          </a:p>
          <a:p>
            <a:pPr marL="0" indent="0">
              <a:buNone/>
            </a:pPr>
            <a:endParaRPr lang="fr-FR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5354"/>
            <a:ext cx="8229600" cy="1143000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Historique de l’évolution technique et de ses conséquences sur les outils de médiation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Etat de l’art et bonnes pratiques actuelles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Avant la visite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Pendant la visite</a:t>
            </a:r>
          </a:p>
          <a:p>
            <a:pPr lvl="1"/>
            <a:r>
              <a:rPr lang="fr-FR" dirty="0" smtClean="0">
                <a:solidFill>
                  <a:schemeClr val="bg1"/>
                </a:solidFill>
              </a:rPr>
              <a:t>Après la visite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Projets innovants et prospective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fr-FR" dirty="0" smtClean="0"/>
              <a:t>Avant la révolution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Visite guidée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Visite audio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préenregistrée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Audio guide sur cassette</a:t>
            </a:r>
          </a:p>
          <a:p>
            <a:endParaRPr lang="fr-FR" dirty="0"/>
          </a:p>
        </p:txBody>
      </p:sp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258360" cy="237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5" descr="http://s3.amazonaws.com/s3.timetoast.com/public/uploads/photos/6118369/audio_guide.jpg?14772510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0"/>
            <a:ext cx="1979243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2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222"/>
            <a:ext cx="8856984" cy="1143000"/>
          </a:xfrm>
        </p:spPr>
        <p:txBody>
          <a:bodyPr/>
          <a:lstStyle/>
          <a:p>
            <a:r>
              <a:rPr lang="fr-FR" sz="4000" dirty="0" smtClean="0"/>
              <a:t>Années 80 : Numérisation du signal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chemeClr val="bg1"/>
                </a:solidFill>
              </a:rPr>
              <a:t>Le son : premier type de signal à être numérisé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44206"/>
            <a:ext cx="71342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86" name="Picture 2" descr="http://www.son-video.com/images/lexique/4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40460"/>
            <a:ext cx="1563266" cy="185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4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fr-FR" dirty="0" smtClean="0"/>
              <a:t>Numérisation des images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409490" cy="214444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2125768" cy="16975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340768"/>
            <a:ext cx="2885013" cy="237212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12" y="3861048"/>
            <a:ext cx="2493984" cy="23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84" y="12073"/>
            <a:ext cx="9144000" cy="1143000"/>
          </a:xfrm>
        </p:spPr>
        <p:txBody>
          <a:bodyPr/>
          <a:lstStyle/>
          <a:p>
            <a:r>
              <a:rPr lang="fr-FR" dirty="0" smtClean="0"/>
              <a:t>Stockage des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Bandes magnétiques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sz="1800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Disquettes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sz="1800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Disques durs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sz="1800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CD / DVD</a:t>
            </a:r>
            <a:br>
              <a:rPr lang="fr-FR" dirty="0" smtClean="0">
                <a:solidFill>
                  <a:schemeClr val="bg1"/>
                </a:solidFill>
              </a:rPr>
            </a:br>
            <a:endParaRPr lang="fr-FR" sz="1800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Mémoire Flash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714" y="1412776"/>
            <a:ext cx="1136509" cy="10920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50" y="2785234"/>
            <a:ext cx="1667372" cy="15173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785083"/>
            <a:ext cx="1587302" cy="10349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40" y="5085184"/>
            <a:ext cx="1013096" cy="13418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9" y="2504840"/>
            <a:ext cx="637115" cy="65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196"/>
            <a:ext cx="8229600" cy="1143000"/>
          </a:xfrm>
        </p:spPr>
        <p:txBody>
          <a:bodyPr/>
          <a:lstStyle/>
          <a:p>
            <a:r>
              <a:rPr lang="fr-FR" dirty="0" smtClean="0"/>
              <a:t>Format des fichiers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Texte : </a:t>
            </a:r>
            <a:r>
              <a:rPr lang="fr-FR" dirty="0" err="1" smtClean="0">
                <a:solidFill>
                  <a:schemeClr val="bg1"/>
                </a:solidFill>
              </a:rPr>
              <a:t>txt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rtf</a:t>
            </a:r>
            <a:r>
              <a:rPr lang="fr-FR" dirty="0" smtClean="0">
                <a:solidFill>
                  <a:schemeClr val="bg1"/>
                </a:solidFill>
              </a:rPr>
              <a:t>, doc, </a:t>
            </a:r>
            <a:r>
              <a:rPr lang="fr-FR" dirty="0" err="1" smtClean="0">
                <a:solidFill>
                  <a:schemeClr val="bg1"/>
                </a:solidFill>
              </a:rPr>
              <a:t>odt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pdf</a:t>
            </a:r>
            <a:r>
              <a:rPr lang="fr-FR" dirty="0" smtClean="0">
                <a:solidFill>
                  <a:schemeClr val="bg1"/>
                </a:solidFill>
              </a:rPr>
              <a:t>, etc…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Balises : html, </a:t>
            </a:r>
            <a:r>
              <a:rPr lang="fr-FR" dirty="0" err="1" smtClean="0">
                <a:solidFill>
                  <a:schemeClr val="bg1"/>
                </a:solidFill>
              </a:rPr>
              <a:t>xml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kml</a:t>
            </a:r>
            <a:r>
              <a:rPr lang="fr-FR" dirty="0" smtClean="0">
                <a:solidFill>
                  <a:schemeClr val="bg1"/>
                </a:solidFill>
              </a:rPr>
              <a:t>, etc…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Audio : mp3, </a:t>
            </a:r>
            <a:r>
              <a:rPr lang="fr-FR" dirty="0" err="1" smtClean="0">
                <a:solidFill>
                  <a:schemeClr val="bg1"/>
                </a:solidFill>
              </a:rPr>
              <a:t>wav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aiff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ogg</a:t>
            </a:r>
            <a:r>
              <a:rPr lang="fr-FR" dirty="0" smtClean="0">
                <a:solidFill>
                  <a:schemeClr val="bg1"/>
                </a:solidFill>
              </a:rPr>
              <a:t>, etc…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Images : jpeg, </a:t>
            </a:r>
            <a:r>
              <a:rPr lang="fr-FR" dirty="0" err="1" smtClean="0">
                <a:solidFill>
                  <a:schemeClr val="bg1"/>
                </a:solidFill>
              </a:rPr>
              <a:t>bpm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gif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png</a:t>
            </a:r>
            <a:r>
              <a:rPr lang="fr-FR" dirty="0" smtClean="0">
                <a:solidFill>
                  <a:schemeClr val="bg1"/>
                </a:solidFill>
              </a:rPr>
              <a:t>, tif, etc…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Video</a:t>
            </a:r>
            <a:r>
              <a:rPr lang="fr-FR" dirty="0" smtClean="0">
                <a:solidFill>
                  <a:schemeClr val="bg1"/>
                </a:solidFill>
              </a:rPr>
              <a:t> : mp4, </a:t>
            </a:r>
            <a:r>
              <a:rPr lang="fr-FR" dirty="0" err="1" smtClean="0">
                <a:solidFill>
                  <a:schemeClr val="bg1"/>
                </a:solidFill>
              </a:rPr>
              <a:t>divx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mov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wmv</a:t>
            </a:r>
            <a:r>
              <a:rPr lang="fr-FR" dirty="0" smtClean="0">
                <a:solidFill>
                  <a:schemeClr val="bg1"/>
                </a:solidFill>
              </a:rPr>
              <a:t>, etc…</a:t>
            </a:r>
          </a:p>
          <a:p>
            <a:r>
              <a:rPr lang="fr-FR" dirty="0" err="1" smtClean="0">
                <a:solidFill>
                  <a:schemeClr val="bg1"/>
                </a:solidFill>
              </a:rPr>
              <a:t>Modelisation</a:t>
            </a:r>
            <a:r>
              <a:rPr lang="fr-FR" dirty="0" smtClean="0">
                <a:solidFill>
                  <a:schemeClr val="bg1"/>
                </a:solidFill>
              </a:rPr>
              <a:t> 3d : </a:t>
            </a:r>
            <a:r>
              <a:rPr lang="fr-FR" dirty="0" err="1" smtClean="0">
                <a:solidFill>
                  <a:schemeClr val="bg1"/>
                </a:solidFill>
              </a:rPr>
              <a:t>dxf</a:t>
            </a:r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Bases de données : </a:t>
            </a:r>
            <a:r>
              <a:rPr lang="fr-FR" dirty="0" err="1" smtClean="0">
                <a:solidFill>
                  <a:schemeClr val="bg1"/>
                </a:solidFill>
              </a:rPr>
              <a:t>sql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2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Audio guide avec lecteur MP3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Plusieurs fichiers audio répertoriés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Polyglotte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Exemples : </a:t>
            </a:r>
            <a:r>
              <a:rPr lang="fr-FR" dirty="0" err="1" smtClean="0">
                <a:solidFill>
                  <a:schemeClr val="bg1"/>
                </a:solidFill>
              </a:rPr>
              <a:t>Luxeuil</a:t>
            </a:r>
            <a:r>
              <a:rPr lang="fr-FR" dirty="0" smtClean="0">
                <a:solidFill>
                  <a:schemeClr val="bg1"/>
                </a:solidFill>
              </a:rPr>
              <a:t>   </a:t>
            </a:r>
            <a:r>
              <a:rPr lang="fr-FR" dirty="0" smtClean="0">
                <a:solidFill>
                  <a:schemeClr val="bg1"/>
                </a:solidFill>
                <a:hlinkClick r:id="rId2"/>
              </a:rPr>
              <a:t>WEB</a:t>
            </a:r>
            <a:r>
              <a:rPr lang="fr-FR" dirty="0" smtClean="0">
                <a:solidFill>
                  <a:schemeClr val="bg1"/>
                </a:solidFill>
              </a:rPr>
              <a:t/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dirty="0" smtClean="0">
                <a:solidFill>
                  <a:schemeClr val="bg1"/>
                </a:solidFill>
              </a:rPr>
              <a:t>                   </a:t>
            </a:r>
            <a:r>
              <a:rPr lang="fr-FR" dirty="0" err="1" smtClean="0">
                <a:solidFill>
                  <a:schemeClr val="bg1"/>
                </a:solidFill>
              </a:rPr>
              <a:t>Zevisit</a:t>
            </a:r>
            <a:r>
              <a:rPr lang="fr-FR" dirty="0" smtClean="0">
                <a:solidFill>
                  <a:schemeClr val="bg1"/>
                </a:solidFill>
              </a:rPr>
              <a:t>    </a:t>
            </a:r>
            <a:r>
              <a:rPr lang="fr-FR" dirty="0" smtClean="0">
                <a:solidFill>
                  <a:srgbClr val="FFFF00"/>
                </a:solidFill>
                <a:hlinkClick r:id="rId3"/>
              </a:rPr>
              <a:t>WEB</a:t>
            </a:r>
            <a:endParaRPr lang="fr-FR" dirty="0" smtClean="0">
              <a:solidFill>
                <a:srgbClr val="FFFF00"/>
              </a:solidFill>
            </a:endParaRPr>
          </a:p>
        </p:txBody>
      </p:sp>
      <p:pic>
        <p:nvPicPr>
          <p:cNvPr id="146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65" y="1196752"/>
            <a:ext cx="7620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94" y="2708920"/>
            <a:ext cx="2349206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6760</TotalTime>
  <Words>364</Words>
  <Application>Microsoft Office PowerPoint</Application>
  <PresentationFormat>Affichage à l'écran (4:3)</PresentationFormat>
  <Paragraphs>101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Arial</vt:lpstr>
      <vt:lpstr>Diseño predeterminado</vt:lpstr>
      <vt:lpstr>Histoire et prospective des technologies numériques de médiation touristique depuis l’avènement du WEB</vt:lpstr>
      <vt:lpstr>Mot d’accueil</vt:lpstr>
      <vt:lpstr>Sommaire</vt:lpstr>
      <vt:lpstr>Avant la révolution numérique</vt:lpstr>
      <vt:lpstr>Années 80 : Numérisation du signal</vt:lpstr>
      <vt:lpstr>Numérisation des images</vt:lpstr>
      <vt:lpstr>Stockage des données</vt:lpstr>
      <vt:lpstr>Format des fichiers</vt:lpstr>
      <vt:lpstr>Audio guide avec lecteur MP3</vt:lpstr>
      <vt:lpstr>Assistant personnel (PDA)</vt:lpstr>
      <vt:lpstr>Borne interactive</vt:lpstr>
      <vt:lpstr>Smartphones Applications mobiles</vt:lpstr>
      <vt:lpstr>Etat de l’art et bonnes pratiques</vt:lpstr>
      <vt:lpstr>Etat de l’art et bonnes pratiques</vt:lpstr>
      <vt:lpstr>Etat de l’art et bonnes pratiques</vt:lpstr>
      <vt:lpstr>Prospective</vt:lpstr>
      <vt:lpstr>Puces RFID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francois</cp:lastModifiedBy>
  <cp:revision>757</cp:revision>
  <dcterms:created xsi:type="dcterms:W3CDTF">2010-05-23T14:28:12Z</dcterms:created>
  <dcterms:modified xsi:type="dcterms:W3CDTF">2016-11-24T17:00:11Z</dcterms:modified>
</cp:coreProperties>
</file>